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27"/>
  </p:notesMasterIdLst>
  <p:handoutMasterIdLst>
    <p:handoutMasterId r:id="rId28"/>
  </p:handoutMasterIdLst>
  <p:sldIdLst>
    <p:sldId id="265" r:id="rId3"/>
    <p:sldId id="274" r:id="rId4"/>
    <p:sldId id="266" r:id="rId5"/>
    <p:sldId id="272" r:id="rId6"/>
    <p:sldId id="273" r:id="rId7"/>
    <p:sldId id="267" r:id="rId8"/>
    <p:sldId id="271" r:id="rId9"/>
    <p:sldId id="270" r:id="rId10"/>
    <p:sldId id="283" r:id="rId11"/>
    <p:sldId id="268" r:id="rId12"/>
    <p:sldId id="269" r:id="rId13"/>
    <p:sldId id="284" r:id="rId14"/>
    <p:sldId id="275" r:id="rId15"/>
    <p:sldId id="286" r:id="rId16"/>
    <p:sldId id="287" r:id="rId17"/>
    <p:sldId id="288" r:id="rId18"/>
    <p:sldId id="277" r:id="rId19"/>
    <p:sldId id="278" r:id="rId20"/>
    <p:sldId id="279" r:id="rId21"/>
    <p:sldId id="282" r:id="rId22"/>
    <p:sldId id="281" r:id="rId23"/>
    <p:sldId id="280" r:id="rId24"/>
    <p:sldId id="28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62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4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8A34-83F4-4B2E-BC5A-DE51EE8822F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E58C-C1A6-4C4C-90C2-B7F5B0504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E1917-0BAF-4687-978A-82FFF05559C3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1E9A-E921-4174-A0FC-51868D7AC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AB7D7-3608-4730-B2E2-670834DF882C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://www.360photoinc.com/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Info@ColumbiaPics.com" TargetMode="External"/><Relationship Id="rId5" Type="http://schemas.openxmlformats.org/officeDocument/2006/relationships/hyperlink" Target="http://columbiapics.com/" TargetMode="External"/><Relationship Id="rId4" Type="http://schemas.openxmlformats.org/officeDocument/2006/relationships/hyperlink" Target="mailto:info@360photoinc.com" TargetMode="External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26182"/>
            <a:ext cx="9144000" cy="1655762"/>
          </a:xfrm>
        </p:spPr>
        <p:txBody>
          <a:bodyPr/>
          <a:lstStyle/>
          <a:p>
            <a:r>
              <a:rPr lang="en-US" dirty="0" smtClean="0"/>
              <a:t>Christopher Simon </a:t>
            </a:r>
          </a:p>
          <a:p>
            <a:r>
              <a:rPr lang="en-US" dirty="0" smtClean="0"/>
              <a:t>www.GeorgiaClaims.com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602038"/>
            <a:ext cx="9144000" cy="2387600"/>
          </a:xfrm>
        </p:spPr>
        <p:txBody>
          <a:bodyPr/>
          <a:lstStyle/>
          <a:p>
            <a:r>
              <a:rPr lang="en-US" dirty="0" smtClean="0"/>
              <a:t>The Business of Law: The Profitable Practice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795" y="253485"/>
            <a:ext cx="37338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z="3600" dirty="0" smtClean="0"/>
              <a:t>Personal Injury Cases Only</a:t>
            </a:r>
          </a:p>
          <a:p>
            <a:pPr lvl="0"/>
            <a:r>
              <a:rPr lang="en-US" sz="3600" dirty="0" smtClean="0"/>
              <a:t>Opened in May 2009, Grossing 7 Figures by 2011.</a:t>
            </a:r>
          </a:p>
          <a:p>
            <a:pPr lvl="0"/>
            <a:r>
              <a:rPr lang="en-US" sz="3600" dirty="0" smtClean="0"/>
              <a:t>Three lawyers, two support staff</a:t>
            </a:r>
          </a:p>
          <a:p>
            <a:pPr lvl="0"/>
            <a:r>
              <a:rPr lang="en-US" sz="3600" dirty="0" smtClean="0"/>
              <a:t>Average $5,000,000 a year in verdicts and settlements.</a:t>
            </a:r>
          </a:p>
          <a:p>
            <a:pPr lvl="0"/>
            <a:r>
              <a:rPr lang="en-US" sz="3600" dirty="0" smtClean="0"/>
              <a:t>Swim in middle size cases.</a:t>
            </a:r>
          </a:p>
          <a:p>
            <a:pPr lvl="0"/>
            <a:r>
              <a:rPr lang="en-US" sz="3600" dirty="0" smtClean="0"/>
              <a:t>Efficiency and expense monitoring.</a:t>
            </a:r>
          </a:p>
          <a:p>
            <a:pPr lvl="0"/>
            <a:r>
              <a:rPr lang="en-US" sz="3600" dirty="0" smtClean="0"/>
              <a:t>Overhead never exceeds 35%</a:t>
            </a:r>
          </a:p>
          <a:p>
            <a:pPr lvl="0"/>
            <a:r>
              <a:rPr lang="en-US" sz="3600" dirty="0" smtClean="0"/>
              <a:t>Referrals and Internet Cases</a:t>
            </a:r>
          </a:p>
          <a:p>
            <a:pPr marL="1828800" lvl="4" indent="0">
              <a:buNone/>
            </a:pPr>
            <a:endParaRPr lang="en-US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Listen?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4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 smtClean="0"/>
              <a:t>Focus on Income Producing Activities</a:t>
            </a:r>
            <a:endParaRPr lang="en-US" sz="3600" dirty="0"/>
          </a:p>
          <a:p>
            <a:pPr lvl="0"/>
            <a:r>
              <a:rPr lang="en-US" sz="3600" dirty="0" smtClean="0"/>
              <a:t>What Can be Systemized</a:t>
            </a:r>
          </a:p>
          <a:p>
            <a:pPr lvl="0"/>
            <a:r>
              <a:rPr lang="en-US" sz="3600" dirty="0" smtClean="0"/>
              <a:t>What Can be Outsourced or Eliminated? </a:t>
            </a:r>
          </a:p>
          <a:p>
            <a:pPr lvl="0"/>
            <a:r>
              <a:rPr lang="en-US" sz="3600" dirty="0" smtClean="0"/>
              <a:t>What is Your Market Advantage?</a:t>
            </a:r>
          </a:p>
          <a:p>
            <a:pPr lvl="0"/>
            <a:r>
              <a:rPr lang="en-US" sz="3600" dirty="0" smtClean="0"/>
              <a:t>What Isn’t being Measured?</a:t>
            </a:r>
          </a:p>
          <a:p>
            <a:pPr marL="1828800" lvl="4" indent="0">
              <a:buNone/>
            </a:pPr>
            <a:endParaRPr lang="en-US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with Profit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pic>
        <p:nvPicPr>
          <p:cNvPr id="12290" name="Picture 2" descr="https://danglezz.files.wordpress.com/2012/06/office_space-motiv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746" y="365125"/>
            <a:ext cx="7416800" cy="593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9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Jamie </a:t>
            </a:r>
            <a:r>
              <a:rPr lang="en-US" dirty="0" err="1" smtClean="0"/>
              <a:t>Dimon</a:t>
            </a:r>
            <a:r>
              <a:rPr lang="en-US" dirty="0" smtClean="0"/>
              <a:t> of JP Morgan Just Eliminated Voice Mail</a:t>
            </a:r>
          </a:p>
          <a:p>
            <a:pPr lvl="0"/>
            <a:r>
              <a:rPr lang="en-US" dirty="0" smtClean="0"/>
              <a:t>If they can change on a dime, so can you.</a:t>
            </a:r>
          </a:p>
          <a:p>
            <a:pPr lvl="0"/>
            <a:endParaRPr lang="en-US" dirty="0" smtClean="0"/>
          </a:p>
          <a:p>
            <a:pPr marL="1828800" lvl="4" indent="0">
              <a:buNone/>
            </a:pPr>
            <a:endParaRPr lang="en-US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Unexamined Practice is Not Worth Building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pic>
        <p:nvPicPr>
          <p:cNvPr id="1026" name="Picture 2" descr="http://www.new-corner.com/wp-content/uploads/2015/06/jamie-dimon-jpm-ce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474" y="2823991"/>
            <a:ext cx="5696219" cy="385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39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638800" y="1850043"/>
            <a:ext cx="5715000" cy="4754563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Do you know your best 5 cases off the top of your head?</a:t>
            </a:r>
          </a:p>
          <a:p>
            <a:pPr lvl="0"/>
            <a:r>
              <a:rPr lang="en-US" dirty="0" smtClean="0"/>
              <a:t>Do you know which 5 of your cases will give you the highest income per hour invested?</a:t>
            </a:r>
          </a:p>
          <a:p>
            <a:pPr lvl="0"/>
            <a:r>
              <a:rPr lang="en-US" dirty="0" smtClean="0"/>
              <a:t>What gets measured, gets managed</a:t>
            </a:r>
          </a:p>
          <a:p>
            <a:pPr lvl="0"/>
            <a:r>
              <a:rPr lang="en-US" dirty="0" smtClean="0"/>
              <a:t>Productivity is doing the most amount of work in the least amount of time. </a:t>
            </a:r>
          </a:p>
          <a:p>
            <a:pPr lvl="0"/>
            <a:r>
              <a:rPr lang="en-US" dirty="0" smtClean="0"/>
              <a:t>Always  be closing, case aging reports</a:t>
            </a:r>
          </a:p>
          <a:p>
            <a:pPr marL="1828800" lvl="4" indent="0">
              <a:buNone/>
            </a:pPr>
            <a:endParaRPr lang="en-US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Unexamined Practice is Not Worth Building</a:t>
            </a:r>
            <a:endParaRPr lang="en-US" dirty="0"/>
          </a:p>
        </p:txBody>
      </p:sp>
      <p:pic>
        <p:nvPicPr>
          <p:cNvPr id="10244" name="Picture 4" descr="http://recruitingdaily.com/wp-content/uploads/sites/6/2015/09/Glengarry-Glen-Ross-D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2714624"/>
            <a:ext cx="5086494" cy="286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78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 and Content Layout with Chart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Productivity Creates a  Profit</a:t>
            </a:r>
            <a:br>
              <a:rPr lang="en-US" dirty="0" smtClean="0"/>
            </a:br>
            <a:r>
              <a:rPr lang="en-US" dirty="0" smtClean="0"/>
              <a:t>Busyness does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out a Sheet of Paper</a:t>
            </a:r>
          </a:p>
          <a:p>
            <a:r>
              <a:rPr lang="en-US" dirty="0" smtClean="0"/>
              <a:t>Write down everything you do in a typical day</a:t>
            </a:r>
          </a:p>
          <a:p>
            <a:r>
              <a:rPr lang="en-US" dirty="0" smtClean="0"/>
              <a:t>Note every call; what was discussed and for how long.</a:t>
            </a:r>
          </a:p>
          <a:p>
            <a:r>
              <a:rPr lang="en-US" dirty="0" smtClean="0"/>
              <a:t>Every email, even personal ones. </a:t>
            </a:r>
          </a:p>
          <a:p>
            <a:r>
              <a:rPr lang="en-US" dirty="0" smtClean="0"/>
              <a:t>Every single task.</a:t>
            </a:r>
          </a:p>
          <a:p>
            <a:r>
              <a:rPr lang="en-US" dirty="0" smtClean="0"/>
              <a:t>At the end of the day, break it down.</a:t>
            </a:r>
          </a:p>
          <a:p>
            <a:r>
              <a:rPr lang="en-US" dirty="0" smtClean="0"/>
              <a:t>Commit to doing this tomorrow.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7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 and Content Layout with Chart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Income Generation v. Daily Grind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Simple Table </a:t>
            </a:r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155574"/>
              </p:ext>
            </p:extLst>
          </p:nvPr>
        </p:nvGraphicFramePr>
        <p:xfrm>
          <a:off x="2324100" y="2321243"/>
          <a:ext cx="8127999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Outsource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Income</a:t>
                      </a:r>
                      <a:r>
                        <a:rPr lang="en-US" baseline="0" dirty="0" smtClean="0"/>
                        <a:t> Generating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Personal Time Sucks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Staff meeting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Case roundtable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Fantasy</a:t>
                      </a:r>
                      <a:r>
                        <a:rPr lang="en-US" baseline="0" dirty="0" smtClean="0"/>
                        <a:t> Football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Setting</a:t>
                      </a:r>
                      <a:r>
                        <a:rPr lang="en-US" baseline="0" dirty="0" smtClean="0"/>
                        <a:t> a deposition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Taking a deposition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Going through discovery responses with client 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Hitting the priors, current, medical providers</a:t>
                      </a:r>
                      <a:r>
                        <a:rPr lang="en-US" baseline="0" dirty="0" smtClean="0"/>
                        <a:t> and wages before submitting the responses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Putting</a:t>
                      </a:r>
                      <a:r>
                        <a:rPr lang="en-US" baseline="0" dirty="0" smtClean="0"/>
                        <a:t> medicals in </a:t>
                      </a:r>
                      <a:r>
                        <a:rPr lang="en-US" baseline="0" dirty="0" err="1" smtClean="0"/>
                        <a:t>chrono</a:t>
                      </a:r>
                      <a:r>
                        <a:rPr lang="en-US" baseline="0" dirty="0" smtClean="0"/>
                        <a:t> 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Reading the medicals and building</a:t>
                      </a:r>
                      <a:r>
                        <a:rPr lang="en-US" baseline="0" dirty="0" smtClean="0"/>
                        <a:t> a table to see the big picture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Designing and building website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Writing web page articles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 and Content Layout with Chart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Productivity Creates a  Profit</a:t>
            </a:r>
            <a:br>
              <a:rPr lang="en-US" dirty="0" smtClean="0"/>
            </a:br>
            <a:r>
              <a:rPr lang="en-US" dirty="0" smtClean="0"/>
              <a:t>Busyness does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play “Misery Poker”</a:t>
            </a:r>
          </a:p>
          <a:p>
            <a:r>
              <a:rPr lang="en-US" dirty="0" smtClean="0"/>
              <a:t>Late night responses to Motions for Summary Judgment on cases you knew not to take.</a:t>
            </a:r>
          </a:p>
          <a:p>
            <a:r>
              <a:rPr lang="en-US" dirty="0" smtClean="0"/>
              <a:t>Realizing at deposition that the property damage photos are weak.</a:t>
            </a:r>
          </a:p>
          <a:p>
            <a:r>
              <a:rPr lang="en-US" dirty="0" smtClean="0"/>
              <a:t>Realizing during trial prep that you have priors or sizeable gaps in treatment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71" y="5263368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9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 and Content Layout with Chart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Answers the Phone?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Common Complaint is No Call Back and No Human Answers the Phone</a:t>
            </a:r>
          </a:p>
          <a:p>
            <a:r>
              <a:rPr lang="en-US" dirty="0" smtClean="0"/>
              <a:t>“</a:t>
            </a:r>
            <a:r>
              <a:rPr lang="en-US" dirty="0"/>
              <a:t>In fact, customer satisfaction studies continue to report that each dissatisfied client will tell </a:t>
            </a:r>
            <a:r>
              <a:rPr lang="en-US" b="1" dirty="0"/>
              <a:t>between ten and twenty people about their bad experience</a:t>
            </a:r>
            <a:r>
              <a:rPr lang="en-US" dirty="0"/>
              <a:t>. That’s ten to twenty potential new clients that you’ll never see. But keep your clients happy and you’ll reap the benefits of the same word-of-mouth network that could have quickly tanked your reputation.”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Excerpt From: Michael E. Gerber, Robert Armstrong, J.D. &amp; Sanford </a:t>
            </a:r>
            <a:r>
              <a:rPr lang="en-US" dirty="0" err="1"/>
              <a:t>Fisch</a:t>
            </a:r>
            <a:r>
              <a:rPr lang="en-US" dirty="0"/>
              <a:t>, J.D. “The E-Myth Attorney.” Wiley, 2010-04-16. </a:t>
            </a:r>
            <a:r>
              <a:rPr lang="en-US" dirty="0" err="1"/>
              <a:t>iBooks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This material may be protected by copyright.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71" y="5263368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7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466331" y="1876828"/>
            <a:ext cx="475488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First Line of Contact</a:t>
            </a:r>
          </a:p>
          <a:p>
            <a:r>
              <a:rPr lang="en-US" dirty="0" smtClean="0"/>
              <a:t>Virtual Receptionist?</a:t>
            </a:r>
          </a:p>
          <a:p>
            <a:endParaRPr lang="en-US" dirty="0" smtClean="0"/>
          </a:p>
          <a:p>
            <a:r>
              <a:rPr lang="en-US" dirty="0" smtClean="0"/>
              <a:t>Dedicated local receptionist?</a:t>
            </a:r>
          </a:p>
          <a:p>
            <a:r>
              <a:rPr lang="en-US" dirty="0" smtClean="0"/>
              <a:t>Teach to screen. Call Flow?</a:t>
            </a:r>
          </a:p>
          <a:p>
            <a:r>
              <a:rPr lang="en-US" dirty="0" smtClean="0"/>
              <a:t>Cost? Efficiency? </a:t>
            </a:r>
            <a:endParaRPr lang="en-US" dirty="0"/>
          </a:p>
          <a:p>
            <a:r>
              <a:rPr lang="en-US" dirty="0" smtClean="0"/>
              <a:t>Economy of Scale Applies</a:t>
            </a:r>
          </a:p>
          <a:p>
            <a:endParaRPr lang="en-US" dirty="0" smtClean="0"/>
          </a:p>
          <a:p>
            <a:r>
              <a:rPr lang="en-US" dirty="0" smtClean="0"/>
              <a:t>Direct to the Lawyer?</a:t>
            </a:r>
          </a:p>
          <a:p>
            <a:r>
              <a:rPr lang="en-US" dirty="0" smtClean="0"/>
              <a:t>Voicemail? </a:t>
            </a:r>
          </a:p>
          <a:p>
            <a:r>
              <a:rPr lang="en-US" dirty="0" err="1" smtClean="0"/>
              <a:t>Phonetag</a:t>
            </a:r>
            <a:r>
              <a:rPr lang="en-US" dirty="0" smtClean="0"/>
              <a:t> or Google Voice?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Intake System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760" y="153245"/>
            <a:ext cx="3590549" cy="3074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595" y="3721013"/>
            <a:ext cx="3178330" cy="2251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9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Delay in strength and weakness recognition</a:t>
            </a:r>
          </a:p>
          <a:p>
            <a:r>
              <a:rPr lang="en-US" dirty="0" smtClean="0"/>
              <a:t>Lose whales</a:t>
            </a:r>
          </a:p>
          <a:p>
            <a:r>
              <a:rPr lang="en-US" dirty="0" smtClean="0"/>
              <a:t>Keep dogs</a:t>
            </a:r>
          </a:p>
          <a:p>
            <a:r>
              <a:rPr lang="en-US" dirty="0" smtClean="0"/>
              <a:t>Avoid the sunken cost mistake.</a:t>
            </a:r>
          </a:p>
          <a:p>
            <a:r>
              <a:rPr lang="en-US" dirty="0" smtClean="0"/>
              <a:t>Fire or refer out the dogs</a:t>
            </a:r>
          </a:p>
          <a:p>
            <a:r>
              <a:rPr lang="en-US" dirty="0" smtClean="0"/>
              <a:t>PROTECT YOUR TIME!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738" y="365125"/>
            <a:ext cx="9029700" cy="1325563"/>
          </a:xfrm>
        </p:spPr>
        <p:txBody>
          <a:bodyPr/>
          <a:lstStyle/>
          <a:p>
            <a:r>
              <a:rPr lang="en-US" dirty="0" smtClean="0"/>
              <a:t>Have Lawyer Screen the Case Asap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76" y="1433740"/>
            <a:ext cx="3207059" cy="43513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7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700" y="212490"/>
            <a:ext cx="90297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Lawyers Talk to the Client At Least Once for 10 Minutes in First 2 weeks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0500" y="1856336"/>
            <a:ext cx="4754880" cy="4351338"/>
          </a:xfrm>
        </p:spPr>
        <p:txBody>
          <a:bodyPr/>
          <a:lstStyle/>
          <a:p>
            <a:r>
              <a:rPr lang="en-US" dirty="0" smtClean="0"/>
              <a:t>Either overdo the initial meeting. 2 Hours</a:t>
            </a:r>
          </a:p>
          <a:p>
            <a:r>
              <a:rPr lang="en-US" dirty="0" smtClean="0"/>
              <a:t>Handle follow up calls in the first month.</a:t>
            </a:r>
          </a:p>
          <a:p>
            <a:r>
              <a:rPr lang="en-US" dirty="0" smtClean="0"/>
              <a:t>Establish confidence in the client.</a:t>
            </a:r>
          </a:p>
          <a:p>
            <a:r>
              <a:rPr lang="en-US" dirty="0" smtClean="0"/>
              <a:t>Reduces Poaching and Complaining</a:t>
            </a:r>
            <a:endParaRPr lang="en-US" dirty="0"/>
          </a:p>
        </p:txBody>
      </p:sp>
      <p:pic>
        <p:nvPicPr>
          <p:cNvPr id="13314" name="Picture 2" descr="http://www.hotflick.net/flicks/1998_Wild_Things/998WTH_Bill_Murray_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1856336"/>
            <a:ext cx="5927725" cy="333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59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939673" y="933556"/>
            <a:ext cx="47548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ase value</a:t>
            </a:r>
          </a:p>
          <a:p>
            <a:r>
              <a:rPr lang="en-US" dirty="0" smtClean="0"/>
              <a:t>Sources</a:t>
            </a:r>
          </a:p>
          <a:p>
            <a:r>
              <a:rPr lang="en-US" dirty="0" smtClean="0"/>
              <a:t>Activity assignment and tracking</a:t>
            </a:r>
          </a:p>
          <a:p>
            <a:r>
              <a:rPr lang="en-US" dirty="0" smtClean="0"/>
              <a:t>Document generation</a:t>
            </a:r>
          </a:p>
          <a:p>
            <a:r>
              <a:rPr lang="en-US" dirty="0" smtClean="0"/>
              <a:t>Easy detailed reporting</a:t>
            </a:r>
            <a:endParaRPr lang="en-US" dirty="0"/>
          </a:p>
          <a:p>
            <a:r>
              <a:rPr lang="en-US" dirty="0" smtClean="0"/>
              <a:t>Cloud based, phone accessible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3467" y="-112535"/>
            <a:ext cx="9029700" cy="1325563"/>
          </a:xfrm>
        </p:spPr>
        <p:txBody>
          <a:bodyPr/>
          <a:lstStyle/>
          <a:p>
            <a:r>
              <a:rPr lang="en-US" dirty="0" smtClean="0"/>
              <a:t>Case Management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457" y="2422484"/>
            <a:ext cx="2543175" cy="8953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483" y="2213654"/>
            <a:ext cx="2847245" cy="12453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895" y="65262"/>
            <a:ext cx="2778543" cy="1736589"/>
          </a:xfrm>
          <a:prstGeom prst="rect">
            <a:avLst/>
          </a:prstGeom>
        </p:spPr>
      </p:pic>
      <p:pic>
        <p:nvPicPr>
          <p:cNvPr id="2050" name="Picture 2" descr="https://s3.amazonaws.com/rekall-images/2013_01_mycase_logo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100" y="4492736"/>
            <a:ext cx="2761628" cy="124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needleslaw.com/img/caseMatterFile_s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457" y="4750334"/>
            <a:ext cx="2752432" cy="197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needles.com/img/needles_about_time-form-hea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256" y="4767262"/>
            <a:ext cx="1933575" cy="69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81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468" y="32920"/>
            <a:ext cx="6811481" cy="668070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250" y="-158574"/>
            <a:ext cx="90297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82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10" y="145070"/>
            <a:ext cx="10612190" cy="671293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39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53" y="528035"/>
            <a:ext cx="11923747" cy="4997704"/>
          </a:xfrm>
        </p:spPr>
      </p:pic>
    </p:spTree>
    <p:extLst>
      <p:ext uri="{BB962C8B-B14F-4D97-AF65-F5344CB8AC3E}">
        <p14:creationId xmlns:p14="http://schemas.microsoft.com/office/powerpoint/2010/main" val="302880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906"/>
            <a:ext cx="11514131" cy="4552833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0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693900" y="4048340"/>
            <a:ext cx="475488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State of Colorado</a:t>
            </a:r>
          </a:p>
          <a:p>
            <a:pPr marL="0" indent="0">
              <a:buNone/>
            </a:pPr>
            <a:r>
              <a:rPr lang="en-US" dirty="0" smtClean="0"/>
              <a:t>Richland School District 2</a:t>
            </a:r>
          </a:p>
          <a:p>
            <a:pPr marL="0" indent="0">
              <a:buNone/>
            </a:pPr>
            <a:r>
              <a:rPr lang="en-US" dirty="0" smtClean="0"/>
              <a:t>South Carolina Realtors Association</a:t>
            </a:r>
          </a:p>
          <a:p>
            <a:pPr marL="0" indent="0">
              <a:buNone/>
            </a:pPr>
            <a:r>
              <a:rPr lang="en-US" dirty="0" smtClean="0"/>
              <a:t>Aiken Technical College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50" y="-3781"/>
            <a:ext cx="9029700" cy="1325563"/>
          </a:xfrm>
        </p:spPr>
        <p:txBody>
          <a:bodyPr/>
          <a:lstStyle/>
          <a:p>
            <a:r>
              <a:rPr lang="en-US" dirty="0" smtClean="0"/>
              <a:t>Email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76" y="939753"/>
            <a:ext cx="6977673" cy="2604744"/>
          </a:xfrm>
          <a:prstGeom prst="rect">
            <a:avLst/>
          </a:prstGeom>
        </p:spPr>
      </p:pic>
      <p:pic>
        <p:nvPicPr>
          <p:cNvPr id="5122" name="Picture 2" descr="ConsumerReports Google Apps Sto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96" y="4488031"/>
            <a:ext cx="28575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44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703049" y="3087699"/>
            <a:ext cx="965188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/>
              <a:t>http://setup.googleapps.com/Home/small-business</a:t>
            </a:r>
            <a:endParaRPr lang="en-US" sz="5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738" y="365125"/>
            <a:ext cx="9029700" cy="1325563"/>
          </a:xfrm>
        </p:spPr>
        <p:txBody>
          <a:bodyPr/>
          <a:lstStyle/>
          <a:p>
            <a:r>
              <a:rPr lang="en-US" dirty="0" smtClean="0"/>
              <a:t>Email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pic>
        <p:nvPicPr>
          <p:cNvPr id="4098" name="Picture 2" descr="http://setup.googleapps.com/_/rsrc/1444124563943/Home/small-business/bas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1450"/>
            <a:ext cx="12036425" cy="257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39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2585872" y="2618778"/>
            <a:ext cx="475488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$40 a month</a:t>
            </a:r>
          </a:p>
          <a:p>
            <a:pPr marL="0" indent="0">
              <a:buNone/>
            </a:pPr>
            <a:r>
              <a:rPr lang="en-US" dirty="0" smtClean="0"/>
              <a:t>Infinitely expandable </a:t>
            </a:r>
          </a:p>
          <a:p>
            <a:pPr marL="0" indent="0">
              <a:buNone/>
            </a:pPr>
            <a:r>
              <a:rPr lang="en-US" dirty="0" smtClean="0"/>
              <a:t>No hardware other than phone</a:t>
            </a:r>
          </a:p>
          <a:p>
            <a:pPr marL="0" indent="0">
              <a:buNone/>
            </a:pPr>
            <a:r>
              <a:rPr lang="en-US" dirty="0" smtClean="0"/>
              <a:t>Phone costs $200</a:t>
            </a:r>
          </a:p>
          <a:p>
            <a:pPr marL="0" indent="0">
              <a:buNone/>
            </a:pPr>
            <a:r>
              <a:rPr lang="en-US" dirty="0" smtClean="0"/>
              <a:t>Need a fast internet connection</a:t>
            </a:r>
          </a:p>
          <a:p>
            <a:pPr marL="0" indent="0">
              <a:buNone/>
            </a:pPr>
            <a:r>
              <a:rPr lang="en-US" dirty="0" smtClean="0"/>
              <a:t>Go to www.speedtest.net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50" y="-3781"/>
            <a:ext cx="9029700" cy="1325563"/>
          </a:xfrm>
        </p:spPr>
        <p:txBody>
          <a:bodyPr/>
          <a:lstStyle/>
          <a:p>
            <a:r>
              <a:rPr lang="en-US" dirty="0" smtClean="0"/>
              <a:t>Phone Systems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971" y="1113731"/>
            <a:ext cx="4297979" cy="3680716"/>
          </a:xfrm>
        </p:spPr>
      </p:pic>
      <p:pic>
        <p:nvPicPr>
          <p:cNvPr id="8194" name="Picture 2" descr="http://www.ringcentral.com/content/dam/ringcentral/images/whyringcentral/ringcentral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50" y="659000"/>
            <a:ext cx="4552903" cy="227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13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1" y="2247557"/>
            <a:ext cx="4892914" cy="1877281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Image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Photographs and Google Local Listing</a:t>
            </a:r>
          </a:p>
          <a:p>
            <a:r>
              <a:rPr lang="en-US" dirty="0"/>
              <a:t>https://www.google.com/maps/about/partners/businessview/get-started/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784852"/>
              </p:ext>
            </p:extLst>
          </p:nvPr>
        </p:nvGraphicFramePr>
        <p:xfrm>
          <a:off x="1394675" y="4996336"/>
          <a:ext cx="9791700" cy="894784"/>
        </p:xfrm>
        <a:graphic>
          <a:graphicData uri="http://schemas.openxmlformats.org/drawingml/2006/table">
            <a:tbl>
              <a:tblPr/>
              <a:tblGrid>
                <a:gridCol w="2447925"/>
                <a:gridCol w="2447925"/>
                <a:gridCol w="2447925"/>
                <a:gridCol w="2447925"/>
              </a:tblGrid>
              <a:tr h="316448">
                <a:tc>
                  <a:txBody>
                    <a:bodyPr/>
                    <a:lstStyle/>
                    <a:p>
                      <a:pPr fontAlgn="t"/>
                      <a:r>
                        <a:rPr lang="en-US" sz="1700" b="0" u="none" strike="noStrike">
                          <a:solidFill>
                            <a:srgbClr val="7759AE"/>
                          </a:solidFill>
                          <a:effectLst/>
                          <a:latin typeface="Roboto"/>
                          <a:hlinkClick r:id="rId3"/>
                        </a:rPr>
                        <a:t>360 Photo Inc.</a:t>
                      </a:r>
                      <a:endParaRPr lang="en-US" sz="1700" b="0">
                        <a:solidFill>
                          <a:srgbClr val="808080"/>
                        </a:solidFill>
                        <a:effectLst/>
                        <a:latin typeface="Roboto"/>
                      </a:endParaRPr>
                    </a:p>
                  </a:txBody>
                  <a:tcPr marL="100027" marR="100027" marT="27280" marB="27280">
                    <a:lnL>
                      <a:noFill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b="0">
                          <a:solidFill>
                            <a:srgbClr val="808080"/>
                          </a:solidFill>
                          <a:effectLst/>
                          <a:latin typeface="Roboto"/>
                        </a:rPr>
                        <a:t>Columbia</a:t>
                      </a:r>
                    </a:p>
                  </a:txBody>
                  <a:tcPr marL="100027" marR="100027" marT="27280" marB="27280">
                    <a:lnL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b="0" u="none" strike="noStrike">
                          <a:solidFill>
                            <a:srgbClr val="7759AE"/>
                          </a:solidFill>
                          <a:effectLst/>
                          <a:latin typeface="Roboto"/>
                          <a:hlinkClick r:id="rId4"/>
                        </a:rPr>
                        <a:t>info@360photoinc.com</a:t>
                      </a:r>
                      <a:endParaRPr lang="en-US" sz="1700">
                        <a:effectLst/>
                      </a:endParaRPr>
                    </a:p>
                  </a:txBody>
                  <a:tcPr marL="100027" marR="100027" marT="27280" marB="27280">
                    <a:lnL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b="0">
                          <a:solidFill>
                            <a:srgbClr val="808080"/>
                          </a:solidFill>
                          <a:effectLst/>
                          <a:latin typeface="Roboto"/>
                        </a:rPr>
                        <a:t>(239) 330-1373</a:t>
                      </a:r>
                    </a:p>
                  </a:txBody>
                  <a:tcPr marL="100027" marR="100027" marT="27280" marB="27280">
                    <a:lnL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336">
                <a:tc>
                  <a:txBody>
                    <a:bodyPr/>
                    <a:lstStyle/>
                    <a:p>
                      <a:pPr fontAlgn="t"/>
                      <a:r>
                        <a:rPr lang="en-US" sz="1700" b="0" u="none" strike="noStrike">
                          <a:solidFill>
                            <a:srgbClr val="7759AE"/>
                          </a:solidFill>
                          <a:effectLst/>
                          <a:latin typeface="Roboto"/>
                          <a:hlinkClick r:id="rId5"/>
                        </a:rPr>
                        <a:t>Eric Blake</a:t>
                      </a:r>
                      <a:endParaRPr lang="en-US" sz="1700" b="0">
                        <a:solidFill>
                          <a:srgbClr val="808080"/>
                        </a:solidFill>
                        <a:effectLst/>
                        <a:latin typeface="Roboto"/>
                      </a:endParaRPr>
                    </a:p>
                  </a:txBody>
                  <a:tcPr marL="100027" marR="100027" marT="27280" marB="27280">
                    <a:lnL>
                      <a:noFill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b="0">
                          <a:solidFill>
                            <a:srgbClr val="808080"/>
                          </a:solidFill>
                          <a:effectLst/>
                          <a:latin typeface="Roboto"/>
                        </a:rPr>
                        <a:t>Columbia</a:t>
                      </a:r>
                    </a:p>
                  </a:txBody>
                  <a:tcPr marL="100027" marR="100027" marT="27280" marB="27280">
                    <a:lnL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b="0" u="none" strike="noStrike">
                          <a:solidFill>
                            <a:srgbClr val="7759AE"/>
                          </a:solidFill>
                          <a:effectLst/>
                          <a:latin typeface="Roboto"/>
                          <a:hlinkClick r:id="rId6"/>
                        </a:rPr>
                        <a:t>Info@ColumbiaPics.com</a:t>
                      </a:r>
                      <a:endParaRPr lang="en-US" sz="1700">
                        <a:effectLst/>
                      </a:endParaRPr>
                    </a:p>
                  </a:txBody>
                  <a:tcPr marL="100027" marR="100027" marT="27280" marB="27280">
                    <a:lnL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b="0" dirty="0">
                          <a:solidFill>
                            <a:srgbClr val="808080"/>
                          </a:solidFill>
                          <a:effectLst/>
                          <a:latin typeface="Roboto"/>
                        </a:rPr>
                        <a:t>(803) 574-9705</a:t>
                      </a:r>
                    </a:p>
                  </a:txBody>
                  <a:tcPr marL="100027" marR="100027" marT="27280" marB="27280">
                    <a:lnL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6145" name="Picture 1" descr="Top Perform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75" y="4996847"/>
            <a:ext cx="23812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Annual Awar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75" y="4996847"/>
            <a:ext cx="23812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Agenc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75" y="499684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11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844407" y="1317234"/>
            <a:ext cx="47548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What is your Goal?</a:t>
            </a:r>
          </a:p>
          <a:p>
            <a:pPr marL="0" indent="0">
              <a:buNone/>
            </a:pPr>
            <a:r>
              <a:rPr lang="en-US" dirty="0" smtClean="0"/>
              <a:t>Market Size?</a:t>
            </a:r>
          </a:p>
          <a:p>
            <a:pPr marL="0" indent="0">
              <a:buNone/>
            </a:pPr>
            <a:r>
              <a:rPr lang="en-US" dirty="0" smtClean="0"/>
              <a:t>What is your budget?</a:t>
            </a:r>
          </a:p>
          <a:p>
            <a:pPr marL="0" indent="0">
              <a:buNone/>
            </a:pPr>
            <a:r>
              <a:rPr lang="en-US" dirty="0" smtClean="0"/>
              <a:t>What is your skill level?</a:t>
            </a:r>
          </a:p>
          <a:p>
            <a:pPr marL="0" indent="0">
              <a:buNone/>
            </a:pPr>
            <a:r>
              <a:rPr lang="en-US" dirty="0" smtClean="0"/>
              <a:t>Elbow Grease?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-144463"/>
            <a:ext cx="9029700" cy="1325563"/>
          </a:xfrm>
        </p:spPr>
        <p:txBody>
          <a:bodyPr/>
          <a:lstStyle/>
          <a:p>
            <a:r>
              <a:rPr lang="en-US" dirty="0" smtClean="0"/>
              <a:t>Websites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02" y="4139036"/>
            <a:ext cx="2541770" cy="2541770"/>
          </a:xfrm>
        </p:spPr>
      </p:pic>
      <p:sp>
        <p:nvSpPr>
          <p:cNvPr id="7" name="AutoShape 4" descr="Image result for upwor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6" name="Picture 8" descr="http://i1.wp.com/www.ctgbay.com/wp-content/uploads/2015/05/upwork-tests.png?resize=350%2C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279" y="364734"/>
            <a:ext cx="3333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014" y="2271257"/>
            <a:ext cx="3705742" cy="1228896"/>
          </a:xfrm>
          <a:prstGeom prst="rect">
            <a:avLst/>
          </a:prstGeom>
        </p:spPr>
      </p:pic>
      <p:pic>
        <p:nvPicPr>
          <p:cNvPr id="7178" name="Picture 10" descr="http://www.scorpiondesign.com/images/Scorpion-2014-Logo-600x6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778" y="3996037"/>
            <a:ext cx="2534662" cy="253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40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-144463"/>
            <a:ext cx="9029700" cy="1325563"/>
          </a:xfrm>
        </p:spPr>
        <p:txBody>
          <a:bodyPr/>
          <a:lstStyle/>
          <a:p>
            <a:r>
              <a:rPr lang="en-US" dirty="0" smtClean="0"/>
              <a:t>Apps and Tools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035" y="5263368"/>
            <a:ext cx="1858313" cy="1417438"/>
          </a:xfrm>
          <a:prstGeom prst="rect">
            <a:avLst/>
          </a:prstGeom>
        </p:spPr>
      </p:pic>
      <p:sp>
        <p:nvSpPr>
          <p:cNvPr id="7" name="AutoShape 4" descr="Image result for upwor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 descr="http://ecx.images-amazon.com/images/I/71Fl%2BHeBgm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022" y="2165245"/>
            <a:ext cx="4262411" cy="208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acct.phonetag.com/images/logo_phoneta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496" y="922664"/>
            <a:ext cx="4767465" cy="103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mlmrehab.com/wp-content/uploads/2013/12/sendout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217" y="4624669"/>
            <a:ext cx="6968020" cy="205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21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79" y="365125"/>
            <a:ext cx="5896788" cy="5896788"/>
          </a:xfrm>
        </p:spPr>
      </p:pic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36007" y="1756133"/>
            <a:ext cx="4754880" cy="4351338"/>
          </a:xfrm>
        </p:spPr>
        <p:txBody>
          <a:bodyPr/>
          <a:lstStyle/>
          <a:p>
            <a:r>
              <a:rPr lang="en-US" dirty="0"/>
              <a:t>“On one level, wisdom is nothing more than the ability to take your own advice.”</a:t>
            </a:r>
            <a:br>
              <a:rPr lang="en-US" dirty="0"/>
            </a:br>
            <a:r>
              <a:rPr lang="en-US" dirty="0"/>
              <a:t>Sam Harris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Do </a:t>
            </a:r>
            <a:r>
              <a:rPr lang="en-US" b="1" dirty="0" smtClean="0"/>
              <a:t>one thing </a:t>
            </a:r>
            <a:r>
              <a:rPr lang="en-US" dirty="0" smtClean="0"/>
              <a:t>I talked about today and if you see results, do the rest of it.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738" y="365125"/>
            <a:ext cx="9029700" cy="1325563"/>
          </a:xfrm>
        </p:spPr>
        <p:txBody>
          <a:bodyPr/>
          <a:lstStyle/>
          <a:p>
            <a:r>
              <a:rPr lang="en-US" dirty="0" smtClean="0"/>
              <a:t>Execute Like a Boss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421" y="5553194"/>
            <a:ext cx="1858313" cy="14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theme/theme1.xml><?xml version="1.0" encoding="utf-8"?>
<a:theme xmlns:a="http://schemas.openxmlformats.org/drawingml/2006/main" name="Cloud skipper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loud skipper design template" id="{30DBBF30-EDA2-4408-9702-3B0A8AED6F12}" vid="{0F128B79-39D4-4007-9EC6-E245A2CC91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A1AFEDE-5CAF-4D05-AC35-0F55C5366E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Cloud skipper design slides</Template>
  <TotalTime>0</TotalTime>
  <Words>711</Words>
  <Application>Microsoft Office PowerPoint</Application>
  <PresentationFormat>Widescreen</PresentationFormat>
  <Paragraphs>128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Cambria</vt:lpstr>
      <vt:lpstr>Roboto</vt:lpstr>
      <vt:lpstr>Cloud skipper design template</vt:lpstr>
      <vt:lpstr>The Business of Law: The Profitable Practice</vt:lpstr>
      <vt:lpstr>Why Should you Listen?</vt:lpstr>
      <vt:lpstr>Practice with Profit</vt:lpstr>
      <vt:lpstr>The Unexamined Practice is Not Worth Building</vt:lpstr>
      <vt:lpstr>The Unexamined Practice is Not Worth Building</vt:lpstr>
      <vt:lpstr>Productivity Creates a  Profit Busyness does not</vt:lpstr>
      <vt:lpstr>Income Generation v. Daily Grind</vt:lpstr>
      <vt:lpstr>Productivity Creates a  Profit Busyness does not</vt:lpstr>
      <vt:lpstr>Who Answers the Phone?</vt:lpstr>
      <vt:lpstr>Intake System</vt:lpstr>
      <vt:lpstr>Have Lawyer Screen the Case Asap</vt:lpstr>
      <vt:lpstr>Lawyers Talk to the Client At Least Once for 10 Minutes in First 2 weeks</vt:lpstr>
      <vt:lpstr>Case Management</vt:lpstr>
      <vt:lpstr>PowerPoint Presentation</vt:lpstr>
      <vt:lpstr>PowerPoint Presentation</vt:lpstr>
      <vt:lpstr>PowerPoint Presentation</vt:lpstr>
      <vt:lpstr>PowerPoint Presentation</vt:lpstr>
      <vt:lpstr>Email</vt:lpstr>
      <vt:lpstr>Email</vt:lpstr>
      <vt:lpstr>Phone Systems</vt:lpstr>
      <vt:lpstr>Professional Image</vt:lpstr>
      <vt:lpstr>Websites</vt:lpstr>
      <vt:lpstr>Apps and Tools </vt:lpstr>
      <vt:lpstr>Execute Like a Boss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2015-10-12T15:43:03Z</dcterms:created>
  <dcterms:modified xsi:type="dcterms:W3CDTF">2015-10-15T15:30:56Z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TC034605089991</vt:lpwstr>
  </property>
</Properties>
</file>